
<file path=[Content_Types].xml><?xml version="1.0" encoding="utf-8"?>
<Types xmlns="http://schemas.openxmlformats.org/package/2006/content-types">
  <Default Extension="bin" ContentType="application/vnd.openxmlformats-officedocument.oleObject"/>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2" r:id="rId3"/>
    <p:sldId id="257" r:id="rId4"/>
    <p:sldId id="258" r:id="rId5"/>
    <p:sldId id="259" r:id="rId6"/>
    <p:sldId id="260" r:id="rId7"/>
    <p:sldId id="261" r:id="rId8"/>
    <p:sldId id="267" r:id="rId9"/>
    <p:sldId id="266" r:id="rId10"/>
    <p:sldId id="268" r:id="rId11"/>
    <p:sldId id="269" r:id="rId12"/>
    <p:sldId id="270" r:id="rId13"/>
    <p:sldId id="271" r:id="rId14"/>
    <p:sldId id="272" r:id="rId15"/>
    <p:sldId id="27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414"/>
    <p:restoredTop sz="94646"/>
  </p:normalViewPr>
  <p:slideViewPr>
    <p:cSldViewPr snapToGrid="0" snapToObjects="1">
      <p:cViewPr>
        <p:scale>
          <a:sx n="65" d="100"/>
          <a:sy n="65" d="100"/>
        </p:scale>
        <p:origin x="930"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wmf"/></Relationships>
</file>

<file path=ppt/media/image1.png>
</file>

<file path=ppt/media/image2.png>
</file>

<file path=ppt/media/image3.png>
</file>

<file path=ppt/media/image4.png>
</file>

<file path=ppt/media/image5.png>
</file>

<file path=ppt/media/image6.png>
</file>

<file path=ppt/media/image7.png>
</file>

<file path=ppt/media/image8.wm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5/2/2019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5/2/2019</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8.w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43A2-A7A7-1042-880A-C61674B713F5}"/>
              </a:ext>
            </a:extLst>
          </p:cNvPr>
          <p:cNvSpPr>
            <a:spLocks noGrp="1"/>
          </p:cNvSpPr>
          <p:nvPr>
            <p:ph type="ctrTitle"/>
          </p:nvPr>
        </p:nvSpPr>
        <p:spPr>
          <a:xfrm>
            <a:off x="1678823" y="1816720"/>
            <a:ext cx="8689976" cy="1003482"/>
          </a:xfrm>
        </p:spPr>
        <p:txBody>
          <a:bodyPr/>
          <a:lstStyle/>
          <a:p>
            <a:r>
              <a:rPr lang="en-US" b="1" dirty="0"/>
              <a:t>A PI LOCKER</a:t>
            </a:r>
          </a:p>
        </p:txBody>
      </p:sp>
    </p:spTree>
    <p:extLst>
      <p:ext uri="{BB962C8B-B14F-4D97-AF65-F5344CB8AC3E}">
        <p14:creationId xmlns:p14="http://schemas.microsoft.com/office/powerpoint/2010/main" val="5502962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3FCECA-2697-5D43-99CD-248CF67C607A}"/>
              </a:ext>
            </a:extLst>
          </p:cNvPr>
          <p:cNvSpPr txBox="1"/>
          <p:nvPr/>
        </p:nvSpPr>
        <p:spPr>
          <a:xfrm>
            <a:off x="968188" y="1111624"/>
            <a:ext cx="10399059" cy="4832092"/>
          </a:xfrm>
          <a:prstGeom prst="rect">
            <a:avLst/>
          </a:prstGeom>
          <a:noFill/>
        </p:spPr>
        <p:txBody>
          <a:bodyPr wrap="square" rtlCol="0">
            <a:spAutoFit/>
          </a:bodyPr>
          <a:lstStyle/>
          <a:p>
            <a:pPr marL="457200" indent="-457200">
              <a:buFont typeface="Arial" panose="020B0604020202020204" pitchFamily="34" charset="0"/>
              <a:buChar char="•"/>
            </a:pPr>
            <a:r>
              <a:rPr lang="en-US" sz="2800" dirty="0"/>
              <a:t>ENC  is used as the client application for this pi locker this is implemented in html5 and </a:t>
            </a:r>
            <a:r>
              <a:rPr lang="en-US" sz="2800" dirty="0" err="1"/>
              <a:t>javascript</a:t>
            </a:r>
            <a:r>
              <a:rPr lang="en-US" sz="2800" dirty="0"/>
              <a:t> which runs in every html5 enabled browser.</a:t>
            </a:r>
          </a:p>
          <a:p>
            <a:pPr marL="457200" indent="-457200">
              <a:buFont typeface="Arial" panose="020B0604020202020204" pitchFamily="34" charset="0"/>
              <a:buChar char="•"/>
            </a:pPr>
            <a:r>
              <a:rPr lang="en-US" sz="2800" dirty="0"/>
              <a:t>Records are generated, encrypted and decrypted at the client side.</a:t>
            </a:r>
          </a:p>
          <a:p>
            <a:pPr marL="457200" indent="-457200">
              <a:buFont typeface="Arial" panose="020B0604020202020204" pitchFamily="34" charset="0"/>
              <a:buChar char="•"/>
            </a:pPr>
            <a:r>
              <a:rPr lang="en-US" sz="2800" dirty="0"/>
              <a:t>ENC relies on </a:t>
            </a:r>
            <a:r>
              <a:rPr lang="en-US" sz="2800" dirty="0" err="1"/>
              <a:t>CryptoJS</a:t>
            </a:r>
            <a:r>
              <a:rPr lang="en-US" sz="2800" dirty="0"/>
              <a:t> for the AES encryption that offers UI widgets that include</a:t>
            </a:r>
          </a:p>
          <a:p>
            <a:pPr marL="457200" indent="-457200">
              <a:buFont typeface="Wingdings" pitchFamily="2" charset="2"/>
              <a:buChar char="Ø"/>
            </a:pPr>
            <a:r>
              <a:rPr lang="en-US" sz="2800" dirty="0"/>
              <a:t>Simple text inputs</a:t>
            </a:r>
          </a:p>
          <a:p>
            <a:pPr marL="457200" indent="-457200">
              <a:buFont typeface="Wingdings" pitchFamily="2" charset="2"/>
              <a:buChar char="Ø"/>
            </a:pPr>
            <a:r>
              <a:rPr lang="en-US" sz="2800" dirty="0"/>
              <a:t>Simple text areas</a:t>
            </a:r>
          </a:p>
          <a:p>
            <a:pPr marL="457200" indent="-457200">
              <a:buFont typeface="Wingdings" pitchFamily="2" charset="2"/>
              <a:buChar char="Ø"/>
            </a:pPr>
            <a:r>
              <a:rPr lang="en-US" sz="2800" dirty="0"/>
              <a:t>Custom file attachments</a:t>
            </a:r>
          </a:p>
          <a:p>
            <a:pPr marL="457200" indent="-457200">
              <a:buFont typeface="Wingdings" pitchFamily="2" charset="2"/>
              <a:buChar char="Ø"/>
            </a:pPr>
            <a:r>
              <a:rPr lang="en-US" sz="2800" dirty="0"/>
              <a:t>A password field with password strength estimation and a random password generator</a:t>
            </a:r>
          </a:p>
        </p:txBody>
      </p:sp>
    </p:spTree>
    <p:extLst>
      <p:ext uri="{BB962C8B-B14F-4D97-AF65-F5344CB8AC3E}">
        <p14:creationId xmlns:p14="http://schemas.microsoft.com/office/powerpoint/2010/main" val="6492848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DADEF-A60F-F74E-B7F7-73D1447FF97B}"/>
              </a:ext>
            </a:extLst>
          </p:cNvPr>
          <p:cNvSpPr>
            <a:spLocks noGrp="1"/>
          </p:cNvSpPr>
          <p:nvPr>
            <p:ph type="title"/>
          </p:nvPr>
        </p:nvSpPr>
        <p:spPr/>
        <p:txBody>
          <a:bodyPr/>
          <a:lstStyle/>
          <a:p>
            <a:r>
              <a:rPr lang="en-US" dirty="0"/>
              <a:t>Server side</a:t>
            </a:r>
          </a:p>
        </p:txBody>
      </p:sp>
      <p:pic>
        <p:nvPicPr>
          <p:cNvPr id="5" name="Content Placeholder 4">
            <a:extLst>
              <a:ext uri="{FF2B5EF4-FFF2-40B4-BE49-F238E27FC236}">
                <a16:creationId xmlns:a16="http://schemas.microsoft.com/office/drawing/2014/main" id="{13C2BBD2-D704-1342-A791-D604368AB241}"/>
              </a:ext>
            </a:extLst>
          </p:cNvPr>
          <p:cNvPicPr>
            <a:picLocks noGrp="1" noChangeAspect="1"/>
          </p:cNvPicPr>
          <p:nvPr>
            <p:ph sz="quarter" idx="13"/>
          </p:nvPr>
        </p:nvPicPr>
        <p:blipFill>
          <a:blip r:embed="rId2"/>
          <a:stretch>
            <a:fillRect/>
          </a:stretch>
        </p:blipFill>
        <p:spPr>
          <a:xfrm>
            <a:off x="4527550" y="2739231"/>
            <a:ext cx="3219450" cy="2750218"/>
          </a:xfrm>
        </p:spPr>
      </p:pic>
    </p:spTree>
    <p:extLst>
      <p:ext uri="{BB962C8B-B14F-4D97-AF65-F5344CB8AC3E}">
        <p14:creationId xmlns:p14="http://schemas.microsoft.com/office/powerpoint/2010/main" val="22061691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F358DA-E50B-284A-B573-20B6C16A35A8}"/>
              </a:ext>
            </a:extLst>
          </p:cNvPr>
          <p:cNvSpPr txBox="1"/>
          <p:nvPr/>
        </p:nvSpPr>
        <p:spPr>
          <a:xfrm>
            <a:off x="1092200" y="1371600"/>
            <a:ext cx="9982200" cy="3539430"/>
          </a:xfrm>
          <a:prstGeom prst="rect">
            <a:avLst/>
          </a:prstGeom>
          <a:noFill/>
        </p:spPr>
        <p:txBody>
          <a:bodyPr wrap="square" rtlCol="0">
            <a:spAutoFit/>
          </a:bodyPr>
          <a:lstStyle/>
          <a:p>
            <a:pPr marL="457200" indent="-457200">
              <a:buFont typeface="Arial" panose="020B0604020202020204" pitchFamily="34" charset="0"/>
              <a:buChar char="•"/>
            </a:pPr>
            <a:r>
              <a:rPr lang="en-US" sz="2800" dirty="0"/>
              <a:t>In the server side </a:t>
            </a:r>
            <a:r>
              <a:rPr lang="en-US" sz="2800" dirty="0" err="1"/>
              <a:t>cana</a:t>
            </a:r>
            <a:r>
              <a:rPr lang="en-US" sz="2800" dirty="0"/>
              <a:t> is the major component which is a Restful API which is created in Google “GO” Language.</a:t>
            </a:r>
          </a:p>
          <a:p>
            <a:pPr marL="457200" indent="-457200">
              <a:buFont typeface="Arial" panose="020B0604020202020204" pitchFamily="34" charset="0"/>
              <a:buChar char="•"/>
            </a:pPr>
            <a:r>
              <a:rPr lang="en-US" sz="2800" dirty="0"/>
              <a:t>From the client side the encrypted data is sent to the database in the sever </a:t>
            </a:r>
            <a:r>
              <a:rPr lang="en-US" sz="2800" dirty="0" err="1"/>
              <a:t>i.e</a:t>
            </a:r>
            <a:r>
              <a:rPr lang="en-US" sz="2800" dirty="0"/>
              <a:t> raspberry pi using this API</a:t>
            </a:r>
          </a:p>
          <a:p>
            <a:pPr marL="457200" indent="-457200">
              <a:buFont typeface="Arial" panose="020B0604020202020204" pitchFamily="34" charset="0"/>
              <a:buChar char="•"/>
            </a:pPr>
            <a:r>
              <a:rPr lang="en-US" sz="2800" dirty="0"/>
              <a:t>While encrypting the data a key should be provided for the AES encryption as it is symmetric key encryption the same is required to decrypt whenever the data is accessed.</a:t>
            </a:r>
          </a:p>
          <a:p>
            <a:pPr marL="457200" indent="-457200">
              <a:buFont typeface="Arial" panose="020B0604020202020204" pitchFamily="34" charset="0"/>
              <a:buChar char="•"/>
            </a:pPr>
            <a:r>
              <a:rPr lang="en-US" sz="2800" dirty="0"/>
              <a:t>This </a:t>
            </a:r>
            <a:r>
              <a:rPr lang="en-US" sz="2800" dirty="0" err="1"/>
              <a:t>cana</a:t>
            </a:r>
            <a:r>
              <a:rPr lang="en-US" sz="2800" dirty="0"/>
              <a:t> API acts as a mediator between client and  database.</a:t>
            </a:r>
          </a:p>
        </p:txBody>
      </p:sp>
    </p:spTree>
    <p:extLst>
      <p:ext uri="{BB962C8B-B14F-4D97-AF65-F5344CB8AC3E}">
        <p14:creationId xmlns:p14="http://schemas.microsoft.com/office/powerpoint/2010/main" val="20229375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273F4-7641-DD43-8AE5-6DDAB4946141}"/>
              </a:ext>
            </a:extLst>
          </p:cNvPr>
          <p:cNvSpPr>
            <a:spLocks noGrp="1"/>
          </p:cNvSpPr>
          <p:nvPr>
            <p:ph type="title"/>
          </p:nvPr>
        </p:nvSpPr>
        <p:spPr/>
        <p:txBody>
          <a:bodyPr/>
          <a:lstStyle/>
          <a:p>
            <a:r>
              <a:rPr lang="en-US" dirty="0"/>
              <a:t>Security considerations</a:t>
            </a:r>
          </a:p>
        </p:txBody>
      </p:sp>
      <p:sp>
        <p:nvSpPr>
          <p:cNvPr id="3" name="Content Placeholder 2">
            <a:extLst>
              <a:ext uri="{FF2B5EF4-FFF2-40B4-BE49-F238E27FC236}">
                <a16:creationId xmlns:a16="http://schemas.microsoft.com/office/drawing/2014/main" id="{D17F1EBE-5B4C-D440-8956-B5BFCD0FFA8F}"/>
              </a:ext>
            </a:extLst>
          </p:cNvPr>
          <p:cNvSpPr>
            <a:spLocks noGrp="1"/>
          </p:cNvSpPr>
          <p:nvPr>
            <p:ph sz="quarter" idx="13"/>
          </p:nvPr>
        </p:nvSpPr>
        <p:spPr/>
        <p:txBody>
          <a:bodyPr/>
          <a:lstStyle/>
          <a:p>
            <a:r>
              <a:rPr lang="en-US" sz="2800" cap="none" dirty="0"/>
              <a:t>As all the data is encrypted on the client side and store physically on </a:t>
            </a:r>
            <a:r>
              <a:rPr lang="en-US" sz="2800" cap="none" dirty="0" err="1"/>
              <a:t>rpiz</a:t>
            </a:r>
            <a:r>
              <a:rPr lang="en-US" sz="2800" cap="none" dirty="0"/>
              <a:t> which uses </a:t>
            </a:r>
            <a:r>
              <a:rPr lang="en-US" sz="2800" cap="none" dirty="0" err="1"/>
              <a:t>aes</a:t>
            </a:r>
            <a:r>
              <a:rPr lang="en-US" sz="2800" cap="none" dirty="0"/>
              <a:t> encryption, we should use a stronger encryption key. the stronger the key, the safer the data.</a:t>
            </a:r>
          </a:p>
          <a:p>
            <a:r>
              <a:rPr lang="en-US" sz="2800" cap="none" dirty="0"/>
              <a:t>Don’t enable any kind of connection sharing from computer to </a:t>
            </a:r>
            <a:r>
              <a:rPr lang="en-US" sz="2800" cap="none" dirty="0" err="1"/>
              <a:t>rpiz</a:t>
            </a:r>
            <a:r>
              <a:rPr lang="en-US" sz="2800" cap="none" dirty="0"/>
              <a:t> as we don’t want any other illegal sources to reach our secure storage.</a:t>
            </a:r>
          </a:p>
          <a:p>
            <a:endParaRPr lang="en-US" dirty="0"/>
          </a:p>
        </p:txBody>
      </p:sp>
    </p:spTree>
    <p:extLst>
      <p:ext uri="{BB962C8B-B14F-4D97-AF65-F5344CB8AC3E}">
        <p14:creationId xmlns:p14="http://schemas.microsoft.com/office/powerpoint/2010/main" val="895436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43678-A7C3-6B4D-A1E1-512B1E3ABD83}"/>
              </a:ext>
            </a:extLst>
          </p:cNvPr>
          <p:cNvSpPr>
            <a:spLocks noGrp="1"/>
          </p:cNvSpPr>
          <p:nvPr>
            <p:ph type="title"/>
          </p:nvPr>
        </p:nvSpPr>
        <p:spPr/>
        <p:txBody>
          <a:bodyPr/>
          <a:lstStyle/>
          <a:p>
            <a:r>
              <a:rPr lang="en-US" dirty="0"/>
              <a:t>DEMONSTRATION</a:t>
            </a:r>
          </a:p>
        </p:txBody>
      </p:sp>
      <p:graphicFrame>
        <p:nvGraphicFramePr>
          <p:cNvPr id="4" name="Content Placeholder 3">
            <a:extLst>
              <a:ext uri="{FF2B5EF4-FFF2-40B4-BE49-F238E27FC236}">
                <a16:creationId xmlns:a16="http://schemas.microsoft.com/office/drawing/2014/main" id="{B8AA9EEF-BE61-4333-B40C-D82B96F2CDC4}"/>
              </a:ext>
            </a:extLst>
          </p:cNvPr>
          <p:cNvGraphicFramePr>
            <a:graphicFrameLocks noGrp="1" noChangeAspect="1"/>
          </p:cNvGraphicFramePr>
          <p:nvPr>
            <p:ph sz="quarter" idx="13"/>
            <p:extLst>
              <p:ext uri="{D42A27DB-BD31-4B8C-83A1-F6EECF244321}">
                <p14:modId xmlns:p14="http://schemas.microsoft.com/office/powerpoint/2010/main" val="3601707692"/>
              </p:ext>
            </p:extLst>
          </p:nvPr>
        </p:nvGraphicFramePr>
        <p:xfrm>
          <a:off x="2952750" y="2366963"/>
          <a:ext cx="6284913" cy="3424237"/>
        </p:xfrm>
        <a:graphic>
          <a:graphicData uri="http://schemas.openxmlformats.org/presentationml/2006/ole">
            <mc:AlternateContent xmlns:mc="http://schemas.openxmlformats.org/markup-compatibility/2006">
              <mc:Choice xmlns:v="urn:schemas-microsoft-com:vml" Requires="v">
                <p:oleObj spid="_x0000_s1035" name="Packager Shell Object" showAsIcon="1" r:id="rId3" imgW="869040" imgH="472680" progId="Package">
                  <p:embed/>
                </p:oleObj>
              </mc:Choice>
              <mc:Fallback>
                <p:oleObj name="Packager Shell Object" showAsIcon="1" r:id="rId3" imgW="869040" imgH="472680" progId="Package">
                  <p:embed/>
                  <p:pic>
                    <p:nvPicPr>
                      <p:cNvPr id="0" name=""/>
                      <p:cNvPicPr/>
                      <p:nvPr/>
                    </p:nvPicPr>
                    <p:blipFill>
                      <a:blip r:embed="rId4"/>
                      <a:stretch>
                        <a:fillRect/>
                      </a:stretch>
                    </p:blipFill>
                    <p:spPr>
                      <a:xfrm>
                        <a:off x="2952750" y="2366963"/>
                        <a:ext cx="6284913" cy="3424237"/>
                      </a:xfrm>
                      <a:prstGeom prst="rect">
                        <a:avLst/>
                      </a:prstGeom>
                    </p:spPr>
                  </p:pic>
                </p:oleObj>
              </mc:Fallback>
            </mc:AlternateContent>
          </a:graphicData>
        </a:graphic>
      </p:graphicFrame>
    </p:spTree>
    <p:extLst>
      <p:ext uri="{BB962C8B-B14F-4D97-AF65-F5344CB8AC3E}">
        <p14:creationId xmlns:p14="http://schemas.microsoft.com/office/powerpoint/2010/main" val="34884220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E631DC5-7B29-4260-8D12-8F8B6576BF5D}"/>
              </a:ext>
            </a:extLst>
          </p:cNvPr>
          <p:cNvSpPr/>
          <p:nvPr/>
        </p:nvSpPr>
        <p:spPr>
          <a:xfrm>
            <a:off x="4263831" y="2967335"/>
            <a:ext cx="3664336" cy="1754326"/>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THANK YOU</a:t>
            </a: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83635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F834D-0190-0D4C-8A6B-4660D68F0885}"/>
              </a:ext>
            </a:extLst>
          </p:cNvPr>
          <p:cNvSpPr>
            <a:spLocks noGrp="1"/>
          </p:cNvSpPr>
          <p:nvPr>
            <p:ph type="title"/>
          </p:nvPr>
        </p:nvSpPr>
        <p:spPr/>
        <p:txBody>
          <a:bodyPr/>
          <a:lstStyle/>
          <a:p>
            <a:r>
              <a:rPr lang="en-US" dirty="0"/>
              <a:t>Why pi locker?</a:t>
            </a:r>
          </a:p>
        </p:txBody>
      </p:sp>
      <p:sp>
        <p:nvSpPr>
          <p:cNvPr id="3" name="Content Placeholder 2">
            <a:extLst>
              <a:ext uri="{FF2B5EF4-FFF2-40B4-BE49-F238E27FC236}">
                <a16:creationId xmlns:a16="http://schemas.microsoft.com/office/drawing/2014/main" id="{F9993679-9E63-B34C-A9F7-4BC34069B09F}"/>
              </a:ext>
            </a:extLst>
          </p:cNvPr>
          <p:cNvSpPr>
            <a:spLocks noGrp="1"/>
          </p:cNvSpPr>
          <p:nvPr>
            <p:ph sz="quarter" idx="13"/>
          </p:nvPr>
        </p:nvSpPr>
        <p:spPr/>
        <p:txBody>
          <a:bodyPr>
            <a:normAutofit fontScale="92500" lnSpcReduction="20000"/>
          </a:bodyPr>
          <a:lstStyle/>
          <a:p>
            <a:r>
              <a:rPr lang="en-IN" sz="2800" dirty="0"/>
              <a:t>I need to store safely (encrypted) my passwords, sensitive files, notes, etc.</a:t>
            </a:r>
          </a:p>
          <a:p>
            <a:r>
              <a:rPr lang="en-IN" sz="2800" dirty="0"/>
              <a:t>I need to access them from anywhere, with every possible device ( desktop, mobile, terminal ).</a:t>
            </a:r>
          </a:p>
          <a:p>
            <a:r>
              <a:rPr lang="en-IN" sz="2800" dirty="0"/>
              <a:t>I need those objects to be synchronized across all my devices.</a:t>
            </a:r>
          </a:p>
          <a:p>
            <a:r>
              <a:rPr lang="en-IN" sz="2800" dirty="0"/>
              <a:t>I don’t want to use “the cloud”.</a:t>
            </a:r>
          </a:p>
          <a:p>
            <a:r>
              <a:rPr lang="en-IN" sz="2800" dirty="0"/>
              <a:t>I don’t want to pay for a server.</a:t>
            </a:r>
          </a:p>
          <a:p>
            <a:pPr marL="0" indent="0">
              <a:buNone/>
            </a:pPr>
            <a:endParaRPr lang="en-US" sz="2800" dirty="0"/>
          </a:p>
        </p:txBody>
      </p:sp>
    </p:spTree>
    <p:extLst>
      <p:ext uri="{BB962C8B-B14F-4D97-AF65-F5344CB8AC3E}">
        <p14:creationId xmlns:p14="http://schemas.microsoft.com/office/powerpoint/2010/main" val="3916723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97249F-8F9F-F249-AD08-E763BFA625F8}"/>
              </a:ext>
            </a:extLst>
          </p:cNvPr>
          <p:cNvSpPr txBox="1"/>
          <p:nvPr/>
        </p:nvSpPr>
        <p:spPr>
          <a:xfrm>
            <a:off x="1089102" y="724830"/>
            <a:ext cx="10013796" cy="584775"/>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Introduction</a:t>
            </a:r>
          </a:p>
        </p:txBody>
      </p:sp>
      <p:sp>
        <p:nvSpPr>
          <p:cNvPr id="5" name="TextBox 4">
            <a:extLst>
              <a:ext uri="{FF2B5EF4-FFF2-40B4-BE49-F238E27FC236}">
                <a16:creationId xmlns:a16="http://schemas.microsoft.com/office/drawing/2014/main" id="{6253E61F-EFE8-8140-AD9D-DE529924C9D0}"/>
              </a:ext>
            </a:extLst>
          </p:cNvPr>
          <p:cNvSpPr txBox="1"/>
          <p:nvPr/>
        </p:nvSpPr>
        <p:spPr>
          <a:xfrm>
            <a:off x="412377" y="1703294"/>
            <a:ext cx="11197902" cy="5693866"/>
          </a:xfrm>
          <a:prstGeom prst="rect">
            <a:avLst/>
          </a:prstGeom>
          <a:noFill/>
        </p:spPr>
        <p:txBody>
          <a:bodyPr wrap="square" rtlCol="0">
            <a:spAutoFit/>
          </a:bodyPr>
          <a:lstStyle/>
          <a:p>
            <a:pPr marL="457200" indent="-457200">
              <a:buFont typeface="Arial" panose="020B0604020202020204" pitchFamily="34" charset="0"/>
              <a:buChar char="•"/>
            </a:pPr>
            <a:r>
              <a:rPr lang="en-US" sz="2800" dirty="0"/>
              <a:t>A-Pi Locker is a secure record/password manager with the help of raspberry pi zero which act as a server device to store and access the encrypted information from the client device.</a:t>
            </a:r>
          </a:p>
          <a:p>
            <a:pPr marL="457200" indent="-457200">
              <a:buFont typeface="Arial" panose="020B0604020202020204" pitchFamily="34" charset="0"/>
              <a:buChar char="•"/>
            </a:pPr>
            <a:r>
              <a:rPr lang="en-US" sz="2800" dirty="0"/>
              <a:t>I am using  RESTful API to transfer the encrypted information from the server to client and vice versa.</a:t>
            </a:r>
          </a:p>
          <a:p>
            <a:pPr marL="457200" indent="-457200">
              <a:buFont typeface="Arial" panose="020B0604020202020204" pitchFamily="34" charset="0"/>
              <a:buChar char="•"/>
            </a:pPr>
            <a:r>
              <a:rPr lang="en-US" sz="2800" dirty="0"/>
              <a:t>In server side I use </a:t>
            </a:r>
            <a:r>
              <a:rPr lang="en-US" sz="2800" dirty="0" err="1"/>
              <a:t>ReSTful</a:t>
            </a:r>
            <a:r>
              <a:rPr lang="en-US" sz="2800" dirty="0"/>
              <a:t> API which is written in Google’s Go language which reads  and writes the encrypted record/password on SQLite databases.</a:t>
            </a:r>
          </a:p>
          <a:p>
            <a:pPr marL="457200" indent="-457200">
              <a:buFont typeface="Arial" panose="020B0604020202020204" pitchFamily="34" charset="0"/>
              <a:buChar char="•"/>
            </a:pPr>
            <a:r>
              <a:rPr lang="en-US" sz="2800" dirty="0"/>
              <a:t>On the client side I run on HTML5 and JavaScript and it encrypts and decrypts the password/records using the </a:t>
            </a:r>
            <a:r>
              <a:rPr lang="en-US" sz="2800" dirty="0" err="1"/>
              <a:t>CryptoJS</a:t>
            </a:r>
            <a:r>
              <a:rPr lang="en-US" sz="2800" dirty="0"/>
              <a:t> for AES encryption and PRNG.</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endParaRPr lang="en-US" sz="2800" dirty="0"/>
          </a:p>
        </p:txBody>
      </p:sp>
    </p:spTree>
    <p:extLst>
      <p:ext uri="{BB962C8B-B14F-4D97-AF65-F5344CB8AC3E}">
        <p14:creationId xmlns:p14="http://schemas.microsoft.com/office/powerpoint/2010/main" val="1558846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98F277-7DCE-4648-8668-688E2F03104C}"/>
              </a:ext>
            </a:extLst>
          </p:cNvPr>
          <p:cNvSpPr txBox="1"/>
          <p:nvPr/>
        </p:nvSpPr>
        <p:spPr>
          <a:xfrm>
            <a:off x="1025912" y="802888"/>
            <a:ext cx="9668108" cy="584775"/>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Why are we implementing this locker?...</a:t>
            </a:r>
          </a:p>
        </p:txBody>
      </p:sp>
      <p:sp>
        <p:nvSpPr>
          <p:cNvPr id="3" name="TextBox 2">
            <a:extLst>
              <a:ext uri="{FF2B5EF4-FFF2-40B4-BE49-F238E27FC236}">
                <a16:creationId xmlns:a16="http://schemas.microsoft.com/office/drawing/2014/main" id="{AC12EDB2-42BF-064C-964C-7B0F5960E04C}"/>
              </a:ext>
            </a:extLst>
          </p:cNvPr>
          <p:cNvSpPr txBox="1"/>
          <p:nvPr/>
        </p:nvSpPr>
        <p:spPr>
          <a:xfrm>
            <a:off x="551984" y="1527717"/>
            <a:ext cx="11513635" cy="4926196"/>
          </a:xfrm>
          <a:prstGeom prst="rect">
            <a:avLst/>
          </a:prstGeom>
          <a:noFill/>
        </p:spPr>
        <p:txBody>
          <a:bodyPr wrap="square" rtlCol="0">
            <a:spAutoFit/>
          </a:bodyPr>
          <a:lstStyle/>
          <a:p>
            <a:pPr marL="342900" indent="-342900">
              <a:buFont typeface="Arial" panose="020B0604020202020204" pitchFamily="34" charset="0"/>
              <a:buChar char="•"/>
            </a:pPr>
            <a:r>
              <a:rPr lang="en-US" sz="2800" dirty="0">
                <a:latin typeface="Arial" panose="020B0604020202020204" pitchFamily="34" charset="0"/>
                <a:cs typeface="Arial" panose="020B0604020202020204" pitchFamily="34" charset="0"/>
              </a:rPr>
              <a:t>To store safely (encrypted) passwords, sensitive files, notes, etc.</a:t>
            </a:r>
          </a:p>
          <a:p>
            <a:endParaRPr lang="en-US" sz="28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dirty="0">
                <a:latin typeface="Arial" panose="020B0604020202020204" pitchFamily="34" charset="0"/>
                <a:cs typeface="Arial" panose="020B0604020202020204" pitchFamily="34" charset="0"/>
              </a:rPr>
              <a:t>To access them from anywhere, with every possible device ( desktop, mobile, terminal ).</a:t>
            </a:r>
          </a:p>
          <a:p>
            <a:endParaRPr lang="en-US" sz="28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dirty="0">
                <a:latin typeface="Arial" panose="020B0604020202020204" pitchFamily="34" charset="0"/>
                <a:cs typeface="Arial" panose="020B0604020202020204" pitchFamily="34" charset="0"/>
              </a:rPr>
              <a:t>To synchronize those objects across all my devices.</a:t>
            </a:r>
          </a:p>
          <a:p>
            <a:endParaRPr lang="en-US" sz="28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dirty="0">
                <a:latin typeface="Arial" panose="020B0604020202020204" pitchFamily="34" charset="0"/>
                <a:cs typeface="Arial" panose="020B0604020202020204" pitchFamily="34" charset="0"/>
              </a:rPr>
              <a:t>To not to use “The Cloud”.</a:t>
            </a:r>
          </a:p>
          <a:p>
            <a:endParaRPr lang="en-US" sz="28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800" dirty="0">
                <a:latin typeface="Arial" panose="020B0604020202020204" pitchFamily="34" charset="0"/>
                <a:cs typeface="Arial" panose="020B0604020202020204" pitchFamily="34" charset="0"/>
              </a:rPr>
              <a:t>To not to pay for a server.</a:t>
            </a:r>
          </a:p>
          <a:p>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56129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823A6E-66AD-2840-AB0D-71C7D576B353}"/>
              </a:ext>
            </a:extLst>
          </p:cNvPr>
          <p:cNvSpPr txBox="1"/>
          <p:nvPr/>
        </p:nvSpPr>
        <p:spPr>
          <a:xfrm>
            <a:off x="953429" y="527847"/>
            <a:ext cx="10080703"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Components</a:t>
            </a:r>
          </a:p>
        </p:txBody>
      </p:sp>
      <p:sp>
        <p:nvSpPr>
          <p:cNvPr id="3" name="TextBox 2">
            <a:extLst>
              <a:ext uri="{FF2B5EF4-FFF2-40B4-BE49-F238E27FC236}">
                <a16:creationId xmlns:a16="http://schemas.microsoft.com/office/drawing/2014/main" id="{5A125D54-75A9-C44D-AB9D-21C8FE0C944C}"/>
              </a:ext>
            </a:extLst>
          </p:cNvPr>
          <p:cNvSpPr txBox="1"/>
          <p:nvPr/>
        </p:nvSpPr>
        <p:spPr>
          <a:xfrm>
            <a:off x="953429" y="1205673"/>
            <a:ext cx="10225668" cy="4832092"/>
          </a:xfrm>
          <a:prstGeom prst="rect">
            <a:avLst/>
          </a:prstGeom>
          <a:noFill/>
        </p:spPr>
        <p:txBody>
          <a:bodyPr wrap="square" rtlCol="0">
            <a:spAutoFit/>
          </a:bodyPr>
          <a:lstStyle/>
          <a:p>
            <a:r>
              <a:rPr lang="en-US" sz="2800" dirty="0">
                <a:latin typeface="Arial" panose="020B0604020202020204" pitchFamily="34" charset="0"/>
                <a:cs typeface="Arial" panose="020B0604020202020204" pitchFamily="34" charset="0"/>
              </a:rPr>
              <a:t>There are three major components in this project which are:</a:t>
            </a:r>
          </a:p>
          <a:p>
            <a:endParaRPr lang="en-US" sz="28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2800" dirty="0">
                <a:latin typeface="Arial" panose="020B0604020202020204" pitchFamily="34" charset="0"/>
                <a:cs typeface="Arial" panose="020B0604020202020204" pitchFamily="34" charset="0"/>
              </a:rPr>
              <a:t>Encryption: To perform the encryption of the objects i.e. passwords, files </a:t>
            </a:r>
            <a:r>
              <a:rPr lang="en-US" sz="2800" dirty="0" err="1">
                <a:latin typeface="Arial" panose="020B0604020202020204" pitchFamily="34" charset="0"/>
                <a:cs typeface="Arial" panose="020B0604020202020204" pitchFamily="34" charset="0"/>
              </a:rPr>
              <a:t>etc</a:t>
            </a:r>
            <a:r>
              <a:rPr lang="en-US" sz="2800" dirty="0">
                <a:latin typeface="Arial" panose="020B0604020202020204" pitchFamily="34" charset="0"/>
                <a:cs typeface="Arial" panose="020B0604020202020204" pitchFamily="34" charset="0"/>
              </a:rPr>
              <a:t>, using AES 256 bit key encryption algorithm.</a:t>
            </a:r>
          </a:p>
          <a:p>
            <a:endParaRPr lang="en-US" sz="28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2800" dirty="0">
                <a:latin typeface="Arial" panose="020B0604020202020204" pitchFamily="34" charset="0"/>
                <a:cs typeface="Arial" panose="020B0604020202020204" pitchFamily="34" charset="0"/>
              </a:rPr>
              <a:t>Client: For the client interface, using  ENC interface.</a:t>
            </a:r>
          </a:p>
          <a:p>
            <a:endParaRPr lang="en-US" sz="28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2800" dirty="0">
                <a:latin typeface="Arial" panose="020B0604020202020204" pitchFamily="34" charset="0"/>
                <a:cs typeface="Arial" panose="020B0604020202020204" pitchFamily="34" charset="0"/>
              </a:rPr>
              <a:t>Server: For the server side using CANA, a RESTful API written in “GO” language and for storing purpose I am using SQLite database. </a:t>
            </a:r>
          </a:p>
        </p:txBody>
      </p:sp>
    </p:spTree>
    <p:extLst>
      <p:ext uri="{BB962C8B-B14F-4D97-AF65-F5344CB8AC3E}">
        <p14:creationId xmlns:p14="http://schemas.microsoft.com/office/powerpoint/2010/main" val="1956427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5304D07-7AC6-C147-B364-4ED4A1D56DA7}"/>
              </a:ext>
            </a:extLst>
          </p:cNvPr>
          <p:cNvSpPr txBox="1"/>
          <p:nvPr/>
        </p:nvSpPr>
        <p:spPr>
          <a:xfrm>
            <a:off x="1179094" y="218113"/>
            <a:ext cx="9962833"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Encryption: AES ( Advanced Encryption Standard)</a:t>
            </a:r>
          </a:p>
        </p:txBody>
      </p:sp>
      <p:sp>
        <p:nvSpPr>
          <p:cNvPr id="3" name="TextBox 2">
            <a:extLst>
              <a:ext uri="{FF2B5EF4-FFF2-40B4-BE49-F238E27FC236}">
                <a16:creationId xmlns:a16="http://schemas.microsoft.com/office/drawing/2014/main" id="{8D7517FB-EBAB-4A4E-B6BE-8507EEAD41FC}"/>
              </a:ext>
            </a:extLst>
          </p:cNvPr>
          <p:cNvSpPr txBox="1"/>
          <p:nvPr/>
        </p:nvSpPr>
        <p:spPr>
          <a:xfrm>
            <a:off x="0" y="802888"/>
            <a:ext cx="11876050" cy="6370975"/>
          </a:xfrm>
          <a:prstGeom prst="rect">
            <a:avLst/>
          </a:prstGeom>
          <a:noFill/>
        </p:spPr>
        <p:txBody>
          <a:bodyPr wrap="square" rtlCol="0">
            <a:spAutoFit/>
          </a:bodyPr>
          <a:lstStyle/>
          <a:p>
            <a:pPr algn="just"/>
            <a:r>
              <a:rPr lang="en-US" sz="2400" dirty="0">
                <a:latin typeface="Arial" panose="020B0604020202020204" pitchFamily="34" charset="0"/>
                <a:cs typeface="Arial" panose="020B0604020202020204" pitchFamily="34" charset="0"/>
              </a:rPr>
              <a:t>The Advanced Encryption Standard (AES), is a symmetric block cipher used to protect classified information and is implemented in software and hardware throughout the world to encrypt sensitive data. </a:t>
            </a:r>
          </a:p>
          <a:p>
            <a:pPr algn="just"/>
            <a:r>
              <a:rPr lang="en-US" sz="2400" dirty="0">
                <a:latin typeface="Arial" panose="020B0604020202020204" pitchFamily="34" charset="0"/>
                <a:cs typeface="Arial" panose="020B0604020202020204" pitchFamily="34" charset="0"/>
              </a:rPr>
              <a:t>Some of the features for choosing AES instead of other key encryption algorithms are:</a:t>
            </a:r>
          </a:p>
          <a:p>
            <a:pPr algn="just"/>
            <a:endParaRPr lang="en-US" sz="24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2400" b="1" dirty="0">
                <a:latin typeface="Arial" panose="020B0604020202020204" pitchFamily="34" charset="0"/>
                <a:cs typeface="Arial" panose="020B0604020202020204" pitchFamily="34" charset="0"/>
              </a:rPr>
              <a:t>Security:</a:t>
            </a:r>
            <a:r>
              <a:rPr lang="en-US" sz="2400" dirty="0">
                <a:latin typeface="Arial" panose="020B0604020202020204" pitchFamily="34" charset="0"/>
                <a:cs typeface="Arial" panose="020B0604020202020204" pitchFamily="34" charset="0"/>
              </a:rPr>
              <a:t> Competing algorithms were to be judged on their ability to resist attack, as compared to other submitted ciphers, though security strength was to be considered the most important factor in the competition.</a:t>
            </a:r>
          </a:p>
          <a:p>
            <a:pPr algn="just"/>
            <a:endParaRPr lang="en-US" sz="24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2400" b="1" dirty="0">
                <a:latin typeface="Arial" panose="020B0604020202020204" pitchFamily="34" charset="0"/>
                <a:cs typeface="Arial" panose="020B0604020202020204" pitchFamily="34" charset="0"/>
              </a:rPr>
              <a:t>Cost:</a:t>
            </a:r>
            <a:r>
              <a:rPr lang="en-US" sz="2400" dirty="0">
                <a:latin typeface="Arial" panose="020B0604020202020204" pitchFamily="34" charset="0"/>
                <a:cs typeface="Arial" panose="020B0604020202020204" pitchFamily="34" charset="0"/>
              </a:rPr>
              <a:t> Intended to be released under a global, nonexclusive and royalty-free basis, the candidate algorithms were to be evaluated on computational and memory efficiency.</a:t>
            </a:r>
          </a:p>
          <a:p>
            <a:pPr marL="285750" indent="-285750" algn="just">
              <a:buFont typeface="Arial" panose="020B0604020202020204" pitchFamily="34" charset="0"/>
              <a:buChar char="•"/>
            </a:pPr>
            <a:endParaRPr lang="en-US" sz="24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2400" b="1" dirty="0">
                <a:latin typeface="Arial" panose="020B0604020202020204" pitchFamily="34" charset="0"/>
                <a:cs typeface="Arial" panose="020B0604020202020204" pitchFamily="34" charset="0"/>
              </a:rPr>
              <a:t>Implementation:</a:t>
            </a:r>
            <a:r>
              <a:rPr lang="en-US" sz="2400" dirty="0">
                <a:latin typeface="Arial" panose="020B0604020202020204" pitchFamily="34" charset="0"/>
                <a:cs typeface="Arial" panose="020B0604020202020204" pitchFamily="34" charset="0"/>
              </a:rPr>
              <a:t> Algorithm and implementation characteristics to be evaluated included the flexibility of the algorithm; suitability of the algorithm to be implemented in hardware or software; and overall, relative simplicity of implementation.</a:t>
            </a:r>
          </a:p>
          <a:p>
            <a:pPr algn="just"/>
            <a:r>
              <a:rPr lang="en-US" sz="24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934671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0"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1">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4" name="Rectangle 23">
            <a:extLst>
              <a:ext uri="{FF2B5EF4-FFF2-40B4-BE49-F238E27FC236}">
                <a16:creationId xmlns:a16="http://schemas.microsoft.com/office/drawing/2014/main" id="{7E2BA2D5-46A3-46C0-98C9-A072D543B3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a:extLst>
              <a:ext uri="{FF2B5EF4-FFF2-40B4-BE49-F238E27FC236}">
                <a16:creationId xmlns:a16="http://schemas.microsoft.com/office/drawing/2014/main" id="{F7973F12-7A19-E74C-B0D3-96E580F0AD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8613" y="193356"/>
            <a:ext cx="7558087" cy="6650620"/>
          </a:xfrm>
          <a:prstGeom prst="roundRect">
            <a:avLst>
              <a:gd name="adj" fmla="val 530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a:extLst>
            <a:ext uri="{909E8E84-426E-40DD-AFC4-6F175D3DCCD1}">
              <a14:hiddenFill xmlns:a14="http://schemas.microsoft.com/office/drawing/2010/main">
                <a:blipFill dpi="0" rotWithShape="0">
                  <a:blip/>
                  <a:srcRect/>
                  <a:stretch>
                    <a:fillRect/>
                  </a:stretch>
                </a:blip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26" name="Picture 25">
            <a:extLst>
              <a:ext uri="{FF2B5EF4-FFF2-40B4-BE49-F238E27FC236}">
                <a16:creationId xmlns:a16="http://schemas.microsoft.com/office/drawing/2014/main" id="{3573895B-DA42-4260-AE1E-182BA412328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43822977-D502-C34D-8D5B-E814E5D69984}"/>
              </a:ext>
            </a:extLst>
          </p:cNvPr>
          <p:cNvSpPr txBox="1"/>
          <p:nvPr/>
        </p:nvSpPr>
        <p:spPr>
          <a:xfrm>
            <a:off x="7570382" y="957486"/>
            <a:ext cx="3707844" cy="3131913"/>
          </a:xfrm>
          <a:prstGeom prst="rect">
            <a:avLst/>
          </a:prstGeom>
        </p:spPr>
        <p:txBody>
          <a:bodyPr vert="horz" lIns="91440" tIns="45720" rIns="91440" bIns="45720" rtlCol="0" anchor="b">
            <a:normAutofit/>
          </a:bodyPr>
          <a:lstStyle/>
          <a:p>
            <a:pPr algn="ctr" defTabSz="914400">
              <a:lnSpc>
                <a:spcPct val="90000"/>
              </a:lnSpc>
              <a:spcBef>
                <a:spcPct val="0"/>
              </a:spcBef>
              <a:spcAft>
                <a:spcPts val="600"/>
              </a:spcAft>
            </a:pPr>
            <a:r>
              <a:rPr lang="en-US" sz="4800" cap="all">
                <a:latin typeface="+mj-lt"/>
                <a:ea typeface="+mj-ea"/>
                <a:cs typeface="+mj-cs"/>
              </a:rPr>
              <a:t>Structure of AES</a:t>
            </a:r>
          </a:p>
        </p:txBody>
      </p:sp>
    </p:spTree>
    <p:extLst>
      <p:ext uri="{BB962C8B-B14F-4D97-AF65-F5344CB8AC3E}">
        <p14:creationId xmlns:p14="http://schemas.microsoft.com/office/powerpoint/2010/main" val="568770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5F746-63E7-FE45-A4D2-DC806886C3BB}"/>
              </a:ext>
            </a:extLst>
          </p:cNvPr>
          <p:cNvSpPr>
            <a:spLocks noGrp="1"/>
          </p:cNvSpPr>
          <p:nvPr>
            <p:ph type="title"/>
          </p:nvPr>
        </p:nvSpPr>
        <p:spPr/>
        <p:txBody>
          <a:bodyPr/>
          <a:lstStyle/>
          <a:p>
            <a:r>
              <a:rPr lang="en-US" dirty="0"/>
              <a:t>architecture</a:t>
            </a:r>
          </a:p>
        </p:txBody>
      </p:sp>
      <p:pic>
        <p:nvPicPr>
          <p:cNvPr id="29" name="Content Placeholder 28">
            <a:extLst>
              <a:ext uri="{FF2B5EF4-FFF2-40B4-BE49-F238E27FC236}">
                <a16:creationId xmlns:a16="http://schemas.microsoft.com/office/drawing/2014/main" id="{0E3AA633-7D3B-4744-9A1F-7EB13909E5C3}"/>
              </a:ext>
            </a:extLst>
          </p:cNvPr>
          <p:cNvPicPr>
            <a:picLocks noGrp="1" noChangeAspect="1"/>
          </p:cNvPicPr>
          <p:nvPr>
            <p:ph sz="quarter" idx="13"/>
          </p:nvPr>
        </p:nvPicPr>
        <p:blipFill>
          <a:blip r:embed="rId2"/>
          <a:stretch>
            <a:fillRect/>
          </a:stretch>
        </p:blipFill>
        <p:spPr>
          <a:xfrm>
            <a:off x="1774387" y="2612978"/>
            <a:ext cx="8319872" cy="3023082"/>
          </a:xfrm>
        </p:spPr>
      </p:pic>
    </p:spTree>
    <p:extLst>
      <p:ext uri="{BB962C8B-B14F-4D97-AF65-F5344CB8AC3E}">
        <p14:creationId xmlns:p14="http://schemas.microsoft.com/office/powerpoint/2010/main" val="29900616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6B9E1-04DC-EA49-AD0E-A47720C46AF3}"/>
              </a:ext>
            </a:extLst>
          </p:cNvPr>
          <p:cNvSpPr>
            <a:spLocks noGrp="1"/>
          </p:cNvSpPr>
          <p:nvPr>
            <p:ph type="title"/>
          </p:nvPr>
        </p:nvSpPr>
        <p:spPr/>
        <p:txBody>
          <a:bodyPr/>
          <a:lstStyle/>
          <a:p>
            <a:r>
              <a:rPr lang="en-US" dirty="0"/>
              <a:t>Client side</a:t>
            </a:r>
          </a:p>
        </p:txBody>
      </p:sp>
      <p:pic>
        <p:nvPicPr>
          <p:cNvPr id="5" name="Content Placeholder 4">
            <a:extLst>
              <a:ext uri="{FF2B5EF4-FFF2-40B4-BE49-F238E27FC236}">
                <a16:creationId xmlns:a16="http://schemas.microsoft.com/office/drawing/2014/main" id="{F9F227B6-0792-1340-8AA1-5E28037D8227}"/>
              </a:ext>
            </a:extLst>
          </p:cNvPr>
          <p:cNvPicPr>
            <a:picLocks noGrp="1" noChangeAspect="1"/>
          </p:cNvPicPr>
          <p:nvPr>
            <p:ph sz="quarter" idx="13"/>
          </p:nvPr>
        </p:nvPicPr>
        <p:blipFill>
          <a:blip r:embed="rId2"/>
          <a:stretch>
            <a:fillRect/>
          </a:stretch>
        </p:blipFill>
        <p:spPr>
          <a:xfrm>
            <a:off x="4249271" y="2214695"/>
            <a:ext cx="3819659" cy="3576506"/>
          </a:xfrm>
        </p:spPr>
      </p:pic>
    </p:spTree>
    <p:extLst>
      <p:ext uri="{BB962C8B-B14F-4D97-AF65-F5344CB8AC3E}">
        <p14:creationId xmlns:p14="http://schemas.microsoft.com/office/powerpoint/2010/main" val="2341756654"/>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otalTime>0</TotalTime>
  <Words>549</Words>
  <Application>Microsoft Office PowerPoint</Application>
  <PresentationFormat>Widescreen</PresentationFormat>
  <Paragraphs>60</Paragraphs>
  <Slides>15</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0" baseType="lpstr">
      <vt:lpstr>Arial</vt:lpstr>
      <vt:lpstr>Tw Cen MT</vt:lpstr>
      <vt:lpstr>Wingdings</vt:lpstr>
      <vt:lpstr>Droplet</vt:lpstr>
      <vt:lpstr>Packager Shell Object</vt:lpstr>
      <vt:lpstr>A PI LOCKER</vt:lpstr>
      <vt:lpstr>Why pi locker?</vt:lpstr>
      <vt:lpstr>PowerPoint Presentation</vt:lpstr>
      <vt:lpstr>PowerPoint Presentation</vt:lpstr>
      <vt:lpstr>PowerPoint Presentation</vt:lpstr>
      <vt:lpstr>PowerPoint Presentation</vt:lpstr>
      <vt:lpstr>PowerPoint Presentation</vt:lpstr>
      <vt:lpstr>architecture</vt:lpstr>
      <vt:lpstr>Client side</vt:lpstr>
      <vt:lpstr>PowerPoint Presentation</vt:lpstr>
      <vt:lpstr>Server side</vt:lpstr>
      <vt:lpstr>PowerPoint Presentation</vt:lpstr>
      <vt:lpstr>Security considerations</vt:lpstr>
      <vt:lpstr>DEMONSTRATION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PI LOCKER</dc:title>
  <dc:creator>Oruganti, Sunil Reddy</dc:creator>
  <cp:lastModifiedBy>Ananya Veeresh</cp:lastModifiedBy>
  <cp:revision>12</cp:revision>
  <dcterms:created xsi:type="dcterms:W3CDTF">2018-11-28T02:25:09Z</dcterms:created>
  <dcterms:modified xsi:type="dcterms:W3CDTF">2019-05-02T19:10:59Z</dcterms:modified>
</cp:coreProperties>
</file>